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88" r:id="rId3"/>
    <p:sldId id="289" r:id="rId4"/>
    <p:sldId id="643" r:id="rId5"/>
    <p:sldId id="931" r:id="rId6"/>
    <p:sldId id="887" r:id="rId7"/>
    <p:sldId id="909" r:id="rId8"/>
    <p:sldId id="928" r:id="rId9"/>
    <p:sldId id="927" r:id="rId10"/>
    <p:sldId id="883" r:id="rId11"/>
    <p:sldId id="910" r:id="rId12"/>
    <p:sldId id="911" r:id="rId13"/>
    <p:sldId id="929" r:id="rId14"/>
    <p:sldId id="908" r:id="rId15"/>
    <p:sldId id="912" r:id="rId16"/>
    <p:sldId id="913" r:id="rId17"/>
    <p:sldId id="914" r:id="rId18"/>
    <p:sldId id="918" r:id="rId19"/>
    <p:sldId id="365" r:id="rId20"/>
    <p:sldId id="922" r:id="rId21"/>
    <p:sldId id="923" r:id="rId22"/>
    <p:sldId id="884" r:id="rId23"/>
    <p:sldId id="924" r:id="rId24"/>
    <p:sldId id="921" r:id="rId25"/>
    <p:sldId id="890" r:id="rId26"/>
    <p:sldId id="904" r:id="rId27"/>
    <p:sldId id="898" r:id="rId28"/>
    <p:sldId id="896" r:id="rId29"/>
    <p:sldId id="899" r:id="rId30"/>
    <p:sldId id="901" r:id="rId31"/>
    <p:sldId id="892" r:id="rId32"/>
    <p:sldId id="900" r:id="rId33"/>
    <p:sldId id="893" r:id="rId34"/>
    <p:sldId id="902" r:id="rId35"/>
    <p:sldId id="885" r:id="rId36"/>
    <p:sldId id="934" r:id="rId37"/>
    <p:sldId id="933" r:id="rId38"/>
    <p:sldId id="65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480B51-1C03-BE49-941F-D869F64742FA}" type="datetimeFigureOut">
              <a:rPr lang="en-US" smtClean="0"/>
              <a:t>3/16/23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A0A01A-F130-5242-B401-A87AD40BA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619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08DB-B915-A187-AD8F-8AF33DC8A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ECCB2-3FEB-A6C2-44CC-5C08D2E56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C80AD-7FBB-5DF4-B196-B5F4C2882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ED53D-9127-EB47-976F-42CB81B68EC8}" type="datetime1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3C0D8-8715-CC6B-4D50-511B4577C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42A27-1A00-A073-0819-6F43E1C42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0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645C-CF93-844D-0124-B79EE81EF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DF0C5-D927-6CC7-5821-EFFDDF12B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B7737-B035-4B8D-C36B-50807B190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B40FF-90B8-934E-A2FF-219E711B947D}" type="datetime1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06CD9-902A-0224-3627-DA005DC46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F3B33-C89F-3CC0-278D-94C3B4AA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4F8AF-0360-E880-6439-CDCE77B0D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DBB7D0-142D-3425-3C2A-EA6466F03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47C38-6C4F-985C-790A-30E5A2030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1FC5B-3680-7D41-BFFF-05EFA9286376}" type="datetime1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D35B3-20BE-6821-2B12-9AEF1404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13455-1064-802B-276D-46F4C66F7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28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2EC6-DC8B-2334-F590-940D02AA9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9F200-B49F-5567-9AC0-1E710C6CA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40901-64E4-7C18-37FC-9CED8FEDC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A345-20B1-2643-8684-B10DC0760DDE}" type="datetime1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E01C5-EA39-6CC1-732C-24D04F3E3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57DDA-A927-F075-CD4C-087CF8C1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16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5FE6-9380-86D0-841C-5E9ABA24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58F33-EA5A-94DD-4BC8-F53D88599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F4075-8E0B-864E-5E1F-5AEAB2103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837E-2A0B-5B4D-B75D-130942C346F1}" type="datetime1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707CA-EEC5-B206-6BEA-ADE980E0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8BC36-1DBD-3CD2-5ED7-41E5287B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54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80AEE-B785-EE11-512A-030E7DB1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2D72A-A18F-5A06-8E09-FD96D40F5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3D731-2043-960B-79F6-A843B6984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BF9DE-3B50-9068-83C3-B77D10D1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AE781-7EC9-5A4C-8CDB-CF01D1BCF030}" type="datetime1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6DB52-03EA-6F5C-CA17-86528C699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4C389-778B-7D1B-7C31-B8B16FF58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1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9C82-5D33-8732-6CCE-6D4EEB923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435D1-4660-C9DB-6729-0F5283206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5CC0B-A991-667A-B60E-58EF0BFDE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C0D575-853E-7635-CC38-7086E3DC9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C93C74-FDF0-6A6C-66CE-1AFFB253E2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15E1F7-2426-1A80-8D3A-A1D7315C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7DDB9-CC5A-594B-878A-09D70AC282BE}" type="datetime1">
              <a:rPr lang="en-US" smtClean="0"/>
              <a:t>3/16/23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F06554-4558-4B24-7444-2284AF55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C23917-B181-24A5-77DD-C0094BF33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4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5579-BE4D-15E4-9EFE-7C37C546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F37B5E-AA26-FB3D-C258-B4B735D3B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3C0D-7B68-334A-A8C5-B522F09A04E3}" type="datetime1">
              <a:rPr lang="en-US" smtClean="0"/>
              <a:t>3/16/23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1788E-29EB-3B81-6862-59EE3817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F93B4-BCC1-6063-6DE9-E726D120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47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8B9B39-CF0C-05AB-F317-A498908E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0DA28-B6AE-DC4F-A62D-9A6AC882BD8B}" type="datetime1">
              <a:rPr lang="en-US" smtClean="0"/>
              <a:t>3/16/23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8A26C7-AE97-2B36-A36A-E782DE293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3C7E6-0CBE-7D4F-CA12-9AC2E1469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7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6F5FA-DEE7-FFA2-3A7A-AB3C1D271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B497B-0A9A-4B95-2C2C-EEC3DBD65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DD10E-F351-CF33-6771-D256168FA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678B9-626F-4606-5189-67E1E61D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36CE4-721D-D942-BF6F-FAC55C9BA07F}" type="datetime1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DBCD0-3BBC-BF72-A519-2E971F5A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6E414-763B-E3B1-2AAF-FC142F35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73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1700-F07C-7FE4-EF5D-0C8C4D43B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5AEE22-CE19-FA94-44BA-70BE51B842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616C8-630B-8705-35C9-4A8C34C1F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A269E-DA41-17DD-0979-B703ABF52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733CF-DCE6-6849-8B8E-A9A22C6E730B}" type="datetime1">
              <a:rPr lang="en-US" smtClean="0"/>
              <a:t>3/16/23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706A7-DD21-3B36-E6D7-63F00B79C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044F9-5207-0156-4D25-E296AAD8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9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www.msoe.edu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creativecommons.org/licenses/by/4.0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SOE-U-BK_RD">
            <a:hlinkClick r:id="rId13"/>
            <a:extLst>
              <a:ext uri="{FF2B5EF4-FFF2-40B4-BE49-F238E27FC236}">
                <a16:creationId xmlns:a16="http://schemas.microsoft.com/office/drawing/2014/main" id="{50B44B61-564B-651C-ABF2-3F9C0C32DE7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794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8FCE7A-4588-A6B0-D325-EEE2456A5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C6250-B477-FF1A-B13A-F76B44226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645E1-C130-2ACB-67BF-1102853376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D7117-F6AB-1B48-8434-600A728DB571}" type="datetime1">
              <a:rPr lang="en-US" smtClean="0"/>
              <a:t>3/16/23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D763D-4A9C-26D3-F372-70457255C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65611-FA49-9FFE-6F06-52414A7D6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>
            <a:hlinkClick r:id="rId15"/>
            <a:extLst>
              <a:ext uri="{FF2B5EF4-FFF2-40B4-BE49-F238E27FC236}">
                <a16:creationId xmlns:a16="http://schemas.microsoft.com/office/drawing/2014/main" id="{AFE978A4-7786-CFA1-3694-80CAADB7A3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088"/>
            <a:ext cx="862455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61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howto/logging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howto/logging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ixedanalytics.com/blog/quickstart-google-analytics-clickstream-data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12factor.net/logs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ADCC-98EC-BCF7-E1EC-C8C47E1546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Event Logging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4F9A61-7E49-2E5A-E325-89AB5F0AE0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CS 4981 ML Production Systems</a:t>
            </a:r>
          </a:p>
          <a:p>
            <a:r>
              <a:rPr lang="en-US" dirty="0"/>
              <a:t>RJ Nowling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DCC21-0E19-ACCA-915E-268CD923A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03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CB46-9DF6-C8D4-34DD-2EB38E9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6F71-6D2A-5168-3D36-923AE047B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import logging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logging.warning</a:t>
            </a:r>
            <a:r>
              <a:rPr lang="en-US" dirty="0"/>
              <a:t>('Watch out!')  # will print a message to the console</a:t>
            </a:r>
          </a:p>
          <a:p>
            <a:pPr marL="0" indent="0">
              <a:buNone/>
            </a:pPr>
            <a:r>
              <a:rPr lang="en-US" dirty="0" err="1"/>
              <a:t>logging.info</a:t>
            </a:r>
            <a:r>
              <a:rPr lang="en-US" dirty="0"/>
              <a:t>('I told you so')  # will not print anything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WARNING:root:Watch</a:t>
            </a:r>
            <a:r>
              <a:rPr lang="en-US" dirty="0"/>
              <a:t> out!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A9D7F-54EE-6A22-CDA8-63D7AF8F6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07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B5781-6C8D-6F65-C21D-3DFFD794D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Level Guidance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4F38F-8293-4C3B-7082-9058E991E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DEBUG: Detailed information, typically of interest only when diagnosing problems.</a:t>
            </a:r>
          </a:p>
          <a:p>
            <a:r>
              <a:rPr lang="en-US" dirty="0"/>
              <a:t>INFO: Confirmation that things are working as expected.</a:t>
            </a:r>
          </a:p>
          <a:p>
            <a:r>
              <a:rPr lang="en-US" dirty="0"/>
              <a:t>WARNING: An indication that something unexpected happened, or indicative of some problem in the near future (e.g. ‘disk space low’). The software is still working as expected.</a:t>
            </a:r>
          </a:p>
          <a:p>
            <a:r>
              <a:rPr lang="en-US" dirty="0"/>
              <a:t>ERROR: Due to a more serious problem, the software has not been able to perform some function.</a:t>
            </a:r>
          </a:p>
          <a:p>
            <a:r>
              <a:rPr lang="en-US" dirty="0"/>
              <a:t>CRITICAL: A serious error, indicating that the program itself may be unable to continue running.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9414CF-A374-24DD-FCFE-F8D7ED265FB9}"/>
              </a:ext>
            </a:extLst>
          </p:cNvPr>
          <p:cNvSpPr txBox="1"/>
          <p:nvPr/>
        </p:nvSpPr>
        <p:spPr>
          <a:xfrm>
            <a:off x="409903" y="6306207"/>
            <a:ext cx="459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docs.python.org</a:t>
            </a:r>
            <a:r>
              <a:rPr lang="en-US" dirty="0">
                <a:hlinkClick r:id="rId2"/>
              </a:rPr>
              <a:t>/3/</a:t>
            </a:r>
            <a:r>
              <a:rPr lang="en-US" dirty="0" err="1">
                <a:hlinkClick r:id="rId2"/>
              </a:rPr>
              <a:t>howto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logging.html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C0CEE-7967-8514-79AA-2AB032F8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4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8BC7-4847-6A60-1CC2-D30B1695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Level Guidance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D52BD82-4F04-048D-B4EA-4A79F4622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772" y="1825625"/>
            <a:ext cx="744045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917297-D4FB-5836-4F13-DF3953763605}"/>
              </a:ext>
            </a:extLst>
          </p:cNvPr>
          <p:cNvSpPr txBox="1"/>
          <p:nvPr/>
        </p:nvSpPr>
        <p:spPr>
          <a:xfrm>
            <a:off x="409903" y="6306207"/>
            <a:ext cx="459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docs.python.org</a:t>
            </a:r>
            <a:r>
              <a:rPr lang="en-US" dirty="0">
                <a:hlinkClick r:id="rId3"/>
              </a:rPr>
              <a:t>/3/</a:t>
            </a:r>
            <a:r>
              <a:rPr lang="en-US" dirty="0" err="1">
                <a:hlinkClick r:id="rId3"/>
              </a:rPr>
              <a:t>howto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logging.html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27B56D-6CB5-63AF-BF20-0FD208C1C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31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2C462-79A3-99E6-857D-41E92C744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the Logger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AC7DC-8AC8-133F-F70E-1B69C14BFD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Defaults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1A85F-CD9B-7C68-D5E2-0C950130E5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Outputs to standard error</a:t>
            </a:r>
          </a:p>
          <a:p>
            <a:r>
              <a:rPr lang="en-US" dirty="0"/>
              <a:t>Ignores debug / info log entries</a:t>
            </a:r>
          </a:p>
          <a:p>
            <a:r>
              <a:rPr lang="en-US" dirty="0"/>
              <a:t>Default format: &lt;level&gt;:&lt;name&gt;:&lt;message&gt;</a:t>
            </a:r>
          </a:p>
          <a:p>
            <a:r>
              <a:rPr lang="en-US" dirty="0"/>
              <a:t>Default logger name is "root"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74DCBF-57DF-0113-DA1E-5C44CE7861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Configurable Options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A28A1-1BF1-D35F-914F-78A5B91FAF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Standard out, standard error, or file</a:t>
            </a:r>
          </a:p>
          <a:p>
            <a:r>
              <a:rPr lang="en-US" dirty="0"/>
              <a:t>Logging level</a:t>
            </a:r>
          </a:p>
          <a:p>
            <a:r>
              <a:rPr lang="en-US" dirty="0"/>
              <a:t>Formats with other attributes such as time, filename, module, etc.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2143C-634C-1AF2-DB65-7E7EFD54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69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CB46-9DF6-C8D4-34DD-2EB38E9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to a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6F71-6D2A-5168-3D36-923AE047B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import logging</a:t>
            </a:r>
          </a:p>
          <a:p>
            <a:pPr marL="0" indent="0">
              <a:buNone/>
            </a:pPr>
            <a:r>
              <a:rPr lang="en-US" dirty="0" err="1"/>
              <a:t>logging.basicConfig</a:t>
            </a:r>
            <a:r>
              <a:rPr lang="en-US" dirty="0"/>
              <a:t>(filename='</a:t>
            </a:r>
            <a:r>
              <a:rPr lang="en-US" dirty="0" err="1"/>
              <a:t>example.log</a:t>
            </a:r>
            <a:r>
              <a:rPr lang="en-US" dirty="0"/>
              <a:t>', encoding='utf-8', level=</a:t>
            </a:r>
            <a:r>
              <a:rPr lang="en-US" dirty="0" err="1"/>
              <a:t>logging.DEBUG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logging.debug</a:t>
            </a:r>
            <a:r>
              <a:rPr lang="en-US" dirty="0"/>
              <a:t>('This message should go to the log file')</a:t>
            </a:r>
          </a:p>
          <a:p>
            <a:pPr marL="0" indent="0">
              <a:buNone/>
            </a:pPr>
            <a:r>
              <a:rPr lang="en-US" dirty="0" err="1"/>
              <a:t>logging.info</a:t>
            </a:r>
            <a:r>
              <a:rPr lang="en-US" dirty="0"/>
              <a:t>('So should this')</a:t>
            </a:r>
          </a:p>
          <a:p>
            <a:pPr marL="0" indent="0">
              <a:buNone/>
            </a:pPr>
            <a:r>
              <a:rPr lang="en-US" dirty="0" err="1"/>
              <a:t>logging.warning</a:t>
            </a:r>
            <a:r>
              <a:rPr lang="en-US" dirty="0"/>
              <a:t>('And this, too')</a:t>
            </a:r>
          </a:p>
          <a:p>
            <a:pPr marL="0" indent="0">
              <a:buNone/>
            </a:pPr>
            <a:r>
              <a:rPr lang="en-US" dirty="0" err="1"/>
              <a:t>logging.error</a:t>
            </a:r>
            <a:r>
              <a:rPr lang="en-US" dirty="0"/>
              <a:t>('And non-ASCII stuff, too, like </a:t>
            </a:r>
            <a:r>
              <a:rPr lang="en-US" dirty="0" err="1"/>
              <a:t>Øresund</a:t>
            </a:r>
            <a:r>
              <a:rPr lang="en-US" dirty="0"/>
              <a:t> and Malmö')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863AB-0A61-9B91-4EC9-CF80E702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19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F2C2-9477-26E9-2480-31A4BC99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Log Message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C9FDA-825C-3A07-458C-B8B525B10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import logging</a:t>
            </a:r>
          </a:p>
          <a:p>
            <a:pPr marL="0" indent="0">
              <a:buNone/>
            </a:pPr>
            <a:r>
              <a:rPr lang="en-US" dirty="0" err="1"/>
              <a:t>logging.basicConfig</a:t>
            </a:r>
            <a:r>
              <a:rPr lang="en-US" dirty="0"/>
              <a:t>(format='%(</a:t>
            </a:r>
            <a:r>
              <a:rPr lang="en-US" dirty="0" err="1"/>
              <a:t>levelname</a:t>
            </a:r>
            <a:r>
              <a:rPr lang="en-US" dirty="0"/>
              <a:t>)s:%(message)s', level=</a:t>
            </a:r>
            <a:r>
              <a:rPr lang="en-US" dirty="0" err="1"/>
              <a:t>logging.DEBUG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logging.debug</a:t>
            </a:r>
            <a:r>
              <a:rPr lang="en-US" dirty="0"/>
              <a:t>('This message should appear on the console')</a:t>
            </a:r>
          </a:p>
          <a:p>
            <a:pPr marL="0" indent="0">
              <a:buNone/>
            </a:pPr>
            <a:r>
              <a:rPr lang="en-US" dirty="0" err="1"/>
              <a:t>logging.info</a:t>
            </a:r>
            <a:r>
              <a:rPr lang="en-US" dirty="0"/>
              <a:t>('So should this')</a:t>
            </a:r>
          </a:p>
          <a:p>
            <a:pPr marL="0" indent="0">
              <a:buNone/>
            </a:pPr>
            <a:r>
              <a:rPr lang="en-US" dirty="0" err="1"/>
              <a:t>logging.warning</a:t>
            </a:r>
            <a:r>
              <a:rPr lang="en-US" dirty="0"/>
              <a:t>('And this, too’)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DEBUG:This</a:t>
            </a:r>
            <a:r>
              <a:rPr lang="en-US" dirty="0"/>
              <a:t> message should appear on the console</a:t>
            </a:r>
          </a:p>
          <a:p>
            <a:pPr marL="0" indent="0">
              <a:buNone/>
            </a:pPr>
            <a:r>
              <a:rPr lang="en-US" dirty="0" err="1"/>
              <a:t>INFO:So</a:t>
            </a:r>
            <a:r>
              <a:rPr lang="en-US" dirty="0"/>
              <a:t> should this</a:t>
            </a:r>
          </a:p>
          <a:p>
            <a:pPr marL="0" indent="0">
              <a:buNone/>
            </a:pPr>
            <a:r>
              <a:rPr lang="en-US" dirty="0" err="1"/>
              <a:t>WARNING:And</a:t>
            </a:r>
            <a:r>
              <a:rPr lang="en-US" dirty="0"/>
              <a:t> this, too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(no “root”)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34C61-EF6E-DCE7-176A-5BD911A7E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98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8F2C2-9477-26E9-2480-31A4BC99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Log Message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C9FDA-825C-3A07-458C-B8B525B10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import logging</a:t>
            </a:r>
          </a:p>
          <a:p>
            <a:pPr marL="0" indent="0">
              <a:buNone/>
            </a:pPr>
            <a:r>
              <a:rPr lang="en-US" dirty="0" err="1"/>
              <a:t>logging.basicConfig</a:t>
            </a:r>
            <a:r>
              <a:rPr lang="en-US" dirty="0"/>
              <a:t>(format='%(</a:t>
            </a:r>
            <a:r>
              <a:rPr lang="en-US" dirty="0" err="1"/>
              <a:t>asctime</a:t>
            </a:r>
            <a:r>
              <a:rPr lang="en-US" dirty="0"/>
              <a:t>)s %(message)s', </a:t>
            </a:r>
            <a:r>
              <a:rPr lang="en-US" dirty="0" err="1"/>
              <a:t>datefmt</a:t>
            </a:r>
            <a:r>
              <a:rPr lang="en-US" dirty="0"/>
              <a:t>='%m/%d/%Y %I:%M:%S %p')</a:t>
            </a:r>
          </a:p>
          <a:p>
            <a:pPr marL="0" indent="0">
              <a:buNone/>
            </a:pPr>
            <a:r>
              <a:rPr lang="en-US" dirty="0" err="1"/>
              <a:t>logging.warning</a:t>
            </a:r>
            <a:r>
              <a:rPr lang="en-US" dirty="0"/>
              <a:t>('is when this event was logged.’)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12/12/2010 11:46:36 AM is when this event was logged.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A09B3-5AB7-7683-6590-3FFD8579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01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AC4B-56FB-3F33-8E97-99DBF1B57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Per-Module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8BCD6-0430-58D5-F79D-F625FFD30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import logging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format = '%(message)s - %(module)s'</a:t>
            </a:r>
          </a:p>
          <a:p>
            <a:pPr marL="0" indent="0">
              <a:buNone/>
            </a:pPr>
            <a:r>
              <a:rPr lang="en-US" dirty="0" err="1"/>
              <a:t>logging.basicConfig</a:t>
            </a:r>
            <a:r>
              <a:rPr lang="en-US" dirty="0"/>
              <a:t>(format=format, level=</a:t>
            </a:r>
            <a:r>
              <a:rPr lang="en-US" dirty="0" err="1"/>
              <a:t>logging.INFO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logging.info</a:t>
            </a:r>
            <a:r>
              <a:rPr lang="en-US" dirty="0"/>
              <a:t>('The name of the file without extension is')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name of the file without extension is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740C0-D01F-2814-8769-15E68ED0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26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35280-FC7A-ED71-3574-94DFD785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Logs are not Easily Parsed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A01BA-5509-60D6-06D8-3D3EE8A9E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Traditionally, the main audience for logs were humans</a:t>
            </a:r>
          </a:p>
          <a:p>
            <a:r>
              <a:rPr lang="en-US" dirty="0"/>
              <a:t>Programmers try to write informative log messages</a:t>
            </a:r>
          </a:p>
          <a:p>
            <a:r>
              <a:rPr lang="en-US" dirty="0"/>
              <a:t>Computer programs cannot reliably interpret these log messages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9B26-D46A-A7F2-6591-ACEDDFEE5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05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B53B-A46A-64C9-A6C5-33050C852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E5CE3-AD3C-1609-63C4-322377967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Log events are modeled as records / structs / objects</a:t>
            </a:r>
          </a:p>
          <a:p>
            <a:pPr marL="457200" lvl="1" indent="0">
              <a:buNone/>
            </a:pPr>
            <a:br>
              <a:rPr lang="en-US" dirty="0"/>
            </a:b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>   "timestamp" : "2022-02-02 14:52:53",</a:t>
            </a:r>
          </a:p>
          <a:p>
            <a:pPr marL="457200" lvl="1" indent="0">
              <a:buNone/>
            </a:pPr>
            <a:r>
              <a:rPr lang="en-US" dirty="0"/>
              <a:t>   "</a:t>
            </a:r>
            <a:r>
              <a:rPr lang="en-US" dirty="0" err="1"/>
              <a:t>originating_server</a:t>
            </a:r>
            <a:r>
              <a:rPr lang="en-US" dirty="0"/>
              <a:t>" : "127.0.0.1",</a:t>
            </a:r>
            <a:br>
              <a:rPr lang="en-US" dirty="0"/>
            </a:br>
            <a:r>
              <a:rPr lang="en-US" dirty="0"/>
              <a:t>   "</a:t>
            </a:r>
            <a:r>
              <a:rPr lang="en-US" dirty="0" err="1"/>
              <a:t>event_type</a:t>
            </a:r>
            <a:r>
              <a:rPr lang="en-US" dirty="0"/>
              <a:t>" : "</a:t>
            </a:r>
            <a:r>
              <a:rPr lang="en-US" dirty="0" err="1"/>
              <a:t>repeated_authentication_failure</a:t>
            </a:r>
            <a:r>
              <a:rPr lang="en-US" dirty="0"/>
              <a:t>",</a:t>
            </a:r>
            <a:br>
              <a:rPr lang="en-US" dirty="0"/>
            </a:br>
            <a:r>
              <a:rPr lang="en-US" dirty="0"/>
              <a:t>   "account" : "</a:t>
            </a:r>
            <a:r>
              <a:rPr lang="en-US" dirty="0" err="1"/>
              <a:t>rnowling</a:t>
            </a:r>
            <a:r>
              <a:rPr lang="en-US" dirty="0"/>
              <a:t>",</a:t>
            </a:r>
            <a:br>
              <a:rPr lang="en-US" dirty="0"/>
            </a:br>
            <a:r>
              <a:rPr lang="en-US" dirty="0"/>
              <a:t>   "</a:t>
            </a:r>
            <a:r>
              <a:rPr lang="en-US" dirty="0" err="1"/>
              <a:t>ip_address</a:t>
            </a:r>
            <a:r>
              <a:rPr lang="en-US" dirty="0"/>
              <a:t>" : "127.0.0.1",</a:t>
            </a:r>
            <a:br>
              <a:rPr lang="en-US" dirty="0"/>
            </a:br>
            <a:r>
              <a:rPr lang="en-US" dirty="0"/>
              <a:t>   "occurrences" : 2</a:t>
            </a:r>
            <a:br>
              <a:rPr lang="en-US" dirty="0"/>
            </a:br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C1001-D209-904C-20A8-F1564ECF1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32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2470-C4F0-0A4F-A846-A28B3BBC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Advertising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7CD0A30-F124-3645-A8BD-06988BF40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849"/>
            <a:ext cx="3463176" cy="182880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BF2315FB-871C-C64A-8992-A7DE1F2B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135" y="1521849"/>
            <a:ext cx="3009729" cy="1828800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6FA3548-62A6-444E-9D64-855E7487D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748" y="1521849"/>
            <a:ext cx="3636948" cy="182880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18050F-79C3-BD48-9215-210B9479C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497" y="4033907"/>
            <a:ext cx="1887450" cy="1828800"/>
          </a:xfrm>
          <a:prstGeom prst="rect">
            <a:avLst/>
          </a:prstGeom>
        </p:spPr>
      </p:pic>
      <p:pic>
        <p:nvPicPr>
          <p:cNvPr id="12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C3D03FC-5A57-2546-BEB5-35D812282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452" y="3576707"/>
            <a:ext cx="4787412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06D899-0E32-F64E-A53A-6A7C91AC5F2E}"/>
              </a:ext>
            </a:extLst>
          </p:cNvPr>
          <p:cNvSpPr txBox="1"/>
          <p:nvPr/>
        </p:nvSpPr>
        <p:spPr>
          <a:xfrm>
            <a:off x="183433" y="4641574"/>
            <a:ext cx="19747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Leave,</a:t>
            </a:r>
            <a:br>
              <a:rPr lang="en-US" sz="2800" dirty="0"/>
            </a:br>
            <a:r>
              <a:rPr lang="en-US" sz="2800" dirty="0"/>
              <a:t>no purchase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8705E1-CF48-D9D0-693B-4B8252F2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16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B53B-A46A-64C9-A6C5-33050C852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E5CE3-AD3C-1609-63C4-322377967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to define a schema</a:t>
            </a:r>
          </a:p>
          <a:p>
            <a:r>
              <a:rPr lang="en-US" dirty="0"/>
              <a:t>Determine a hierarchy or taxonomy of alert / metric types</a:t>
            </a:r>
          </a:p>
          <a:p>
            <a:pPr lvl="1"/>
            <a:r>
              <a:rPr lang="en-US" dirty="0"/>
              <a:t>Authentication failure, successful log in, search request, etc.</a:t>
            </a:r>
          </a:p>
          <a:p>
            <a:r>
              <a:rPr lang="en-US" dirty="0"/>
              <a:t>Determine what to log for each type of event</a:t>
            </a:r>
          </a:p>
          <a:p>
            <a:pPr lvl="1"/>
            <a:r>
              <a:rPr lang="en-US" dirty="0"/>
              <a:t>Which fields will be required vs optional?</a:t>
            </a:r>
          </a:p>
          <a:p>
            <a:pPr lvl="1"/>
            <a:r>
              <a:rPr lang="en-US" dirty="0"/>
              <a:t>Timestamp, originating server, associated user account, etc.</a:t>
            </a:r>
          </a:p>
          <a:p>
            <a:r>
              <a:rPr lang="en-US" dirty="0"/>
              <a:t>To evolve the schema, fields can be added over time, but it is difficult to drop fields</a:t>
            </a:r>
          </a:p>
          <a:p>
            <a:pPr lvl="1"/>
            <a:r>
              <a:rPr lang="en-US" dirty="0"/>
              <a:t>Have to go through a deprecation process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390AA-545D-C9DA-1AC7-F6A9FB0D2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225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0B53B-A46A-64C9-A6C5-33050C852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Event Serialization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E5CE3-AD3C-1609-63C4-322377967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Logs are then written out in a structured or semi-structured format</a:t>
            </a:r>
          </a:p>
          <a:p>
            <a:pPr lvl="1"/>
            <a:r>
              <a:rPr lang="en-US" dirty="0"/>
              <a:t>JSON:</a:t>
            </a:r>
          </a:p>
          <a:p>
            <a:pPr lvl="2"/>
            <a:r>
              <a:rPr lang="en-US" dirty="0"/>
              <a:t>One JSON record per line (rather than the entire file being a JSON document)</a:t>
            </a:r>
          </a:p>
          <a:p>
            <a:pPr lvl="1"/>
            <a:r>
              <a:rPr lang="en-US" dirty="0"/>
              <a:t>Google Protocol Buffers</a:t>
            </a:r>
          </a:p>
          <a:p>
            <a:pPr lvl="1"/>
            <a:r>
              <a:rPr lang="en-US" dirty="0"/>
              <a:t>Avro</a:t>
            </a:r>
          </a:p>
          <a:p>
            <a:r>
              <a:rPr lang="en-US" dirty="0"/>
              <a:t>May be written to a file, streamed to standard error, or sent to a network connection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3A956-7848-5EE9-F3CE-76EE9244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56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9C35-EB1B-6534-D920-F2F3D553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structlog</a:t>
            </a:r>
            <a:r>
              <a:rPr lang="en-US" dirty="0"/>
              <a:t>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D993D-0634-6CCF-8C30-D7CF54ABF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structlog</a:t>
            </a:r>
            <a:r>
              <a:rPr lang="en-US" dirty="0"/>
              <a:t> package is a logging library for writing out logs in structured format</a:t>
            </a:r>
          </a:p>
          <a:p>
            <a:r>
              <a:rPr lang="en-US" dirty="0"/>
              <a:t>Enforces key-value pairs through API vs relaying on programmer to generate object, serialize, and pass to logger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log.info</a:t>
            </a:r>
            <a:r>
              <a:rPr lang="en-US" dirty="0"/>
              <a:t>("hello, %s!", "world", key="value!", </a:t>
            </a:r>
            <a:r>
              <a:rPr lang="en-US" dirty="0" err="1"/>
              <a:t>more_than_strings</a:t>
            </a:r>
            <a:r>
              <a:rPr lang="en-US" dirty="0"/>
              <a:t>=[1, 2, 3])  </a:t>
            </a:r>
          </a:p>
          <a:p>
            <a:pPr marL="0" indent="0">
              <a:buNone/>
            </a:pPr>
            <a:r>
              <a:rPr lang="en-US" dirty="0"/>
              <a:t>2022-10-07 10:41:29 [info     ] hello, world!   key=value! </a:t>
            </a:r>
            <a:r>
              <a:rPr lang="en-US" dirty="0" err="1"/>
              <a:t>more_than_strings</a:t>
            </a:r>
            <a:r>
              <a:rPr lang="en-US" dirty="0"/>
              <a:t>=[1, 2, 3]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AFE2B-5240-72F8-6CEC-118C342C9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42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D32E1-945F-6232-E650-6A353FCB8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structlog</a:t>
            </a:r>
            <a:r>
              <a:rPr lang="en-US" dirty="0"/>
              <a:t>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C6F02-C6D1-B346-CC73-B4D301DF2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structlog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structlog.configure</a:t>
            </a:r>
            <a:r>
              <a:rPr lang="en-US" dirty="0"/>
              <a:t>(</a:t>
            </a:r>
          </a:p>
          <a:p>
            <a:pPr marL="0" indent="0">
              <a:buNone/>
            </a:pPr>
            <a:r>
              <a:rPr lang="en-US" dirty="0"/>
              <a:t>       processors=[</a:t>
            </a:r>
            <a:r>
              <a:rPr lang="en-US" dirty="0" err="1"/>
              <a:t>structlog.processors.TimeStamp</a:t>
            </a:r>
            <a:r>
              <a:rPr lang="en-US" dirty="0"/>
              <a:t>(</a:t>
            </a:r>
            <a:r>
              <a:rPr lang="en-US" dirty="0" err="1"/>
              <a:t>fmt</a:t>
            </a:r>
            <a:r>
              <a:rPr lang="en-US" dirty="0"/>
              <a:t>="iso"),</a:t>
            </a:r>
          </a:p>
          <a:p>
            <a:pPr marL="0" indent="0">
              <a:buNone/>
            </a:pPr>
            <a:r>
              <a:rPr lang="en-US" dirty="0"/>
              <a:t>                              </a:t>
            </a:r>
            <a:r>
              <a:rPr lang="en-US" dirty="0" err="1"/>
              <a:t>structlog.processors.JSONRenderer</a:t>
            </a:r>
            <a:r>
              <a:rPr lang="en-US" dirty="0"/>
              <a:t>()],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logger_factory</a:t>
            </a:r>
            <a:r>
              <a:rPr lang="en-US" dirty="0"/>
              <a:t>=</a:t>
            </a:r>
            <a:r>
              <a:rPr lang="en-US" dirty="0" err="1"/>
              <a:t>structlog.WriteLoggerFactory</a:t>
            </a:r>
            <a:r>
              <a:rPr lang="en-US" dirty="0"/>
              <a:t>(file=</a:t>
            </a:r>
            <a:r>
              <a:rPr lang="en-US" dirty="0" err="1"/>
              <a:t>log_fl</a:t>
            </a:r>
            <a:r>
              <a:rPr lang="en-US" dirty="0"/>
              <a:t>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EA308-9943-AC44-B470-87C5C0AE3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78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6A45-2238-55FF-CE54-48924E89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Collection and Aggregation Service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D8E3B-968B-4D37-C3B0-0F48FD58AE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DevOps teams set up monitoring and alerting using services such as Datadog</a:t>
            </a:r>
          </a:p>
          <a:p>
            <a:r>
              <a:rPr lang="en-US" dirty="0"/>
              <a:t>Monitoring services record:</a:t>
            </a:r>
          </a:p>
          <a:p>
            <a:pPr lvl="1"/>
            <a:r>
              <a:rPr lang="en-US" dirty="0"/>
              <a:t>CPU, memory, disk usage</a:t>
            </a:r>
          </a:p>
          <a:p>
            <a:pPr lvl="1"/>
            <a:r>
              <a:rPr lang="en-US" dirty="0"/>
              <a:t>Time to respond to user requests</a:t>
            </a:r>
          </a:p>
          <a:p>
            <a:pPr lvl="1"/>
            <a:r>
              <a:rPr lang="en-US" dirty="0"/>
              <a:t>Whether services are unreachable for some period of time (health checks)</a:t>
            </a:r>
          </a:p>
          <a:p>
            <a:pPr lvl="1"/>
            <a:r>
              <a:rPr lang="en-US" dirty="0"/>
              <a:t>Number of processes / containers running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4C85E8-3FAB-9DD4-D010-42A29BA3925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13485"/>
            <a:ext cx="5181600" cy="27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F562A7-36B2-872A-621C-28AA22796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24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6A45-2238-55FF-CE54-48924E89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(Grafana)</a:t>
            </a:r>
          </a:p>
        </p:txBody>
      </p:sp>
      <p:pic>
        <p:nvPicPr>
          <p:cNvPr id="2050" name="Picture 2" descr="Grafana: The open observability platform | Grafana Labs">
            <a:extLst>
              <a:ext uri="{FF2B5EF4-FFF2-40B4-BE49-F238E27FC236}">
                <a16:creationId xmlns:a16="http://schemas.microsoft.com/office/drawing/2014/main" id="{740AB97D-34BA-C958-4281-81103D2AD4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44" y="1825625"/>
            <a:ext cx="916071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F7755D-7A61-7B44-EFE5-6C894113E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62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77685-6E4F-7A24-E8BB-48E35F31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95921-EAD8-E4CE-80DF-CD44B9C9A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Continuous Metrics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53EC2-002E-B570-FE20-8385F3E3CC0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Continuous-time signal measured at discrete intervals</a:t>
            </a:r>
          </a:p>
          <a:p>
            <a:r>
              <a:rPr lang="en-US" dirty="0"/>
              <a:t>CPU, memory, disk usage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528EF7-3E70-F030-3FA3-4F9338C203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Discrete Events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D32411-FCF0-DFFE-9835-5CB660A69B6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Discrete events in time</a:t>
            </a:r>
          </a:p>
          <a:p>
            <a:r>
              <a:rPr lang="en-US" dirty="0"/>
              <a:t>Error occurred when processing a user request</a:t>
            </a:r>
          </a:p>
          <a:p>
            <a:r>
              <a:rPr lang="en-US" dirty="0"/>
              <a:t>Failed authorization attempt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40E9C-9843-5411-2F3C-EECF2571B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F2E4-3CFB-604A-8BA2-13030D005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Datadog Architecture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AA1654-C4EA-AFE3-10FA-541C593C0B4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2286794"/>
            <a:ext cx="97917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A0EEF8-CCC6-A9DC-7C84-C40E38C2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58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22FBD-0E07-C100-9033-CF4F43441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Metrics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4222E68-00AA-7389-3AB8-0E42CE9CA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8175" y="1825625"/>
            <a:ext cx="8615649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4FE188-0D1A-69A6-52B9-E80F932A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59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B4FB-29C1-99CB-130F-6B894D73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Metrics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9F07A9-0C39-B15F-FFF4-A39CF46EC2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88732"/>
            <a:ext cx="10515600" cy="4225123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5ADEC9-87D9-3B04-B68F-FB34DFE13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12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2470-C4F0-0A4F-A846-A28B3BBC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Advertising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7CD0A30-F124-3645-A8BD-06988BF40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849"/>
            <a:ext cx="3463176" cy="182880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BF2315FB-871C-C64A-8992-A7DE1F2B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135" y="1521849"/>
            <a:ext cx="3009729" cy="1828800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6FA3548-62A6-444E-9D64-855E7487D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748" y="1521849"/>
            <a:ext cx="3636948" cy="1828800"/>
          </a:xfrm>
          <a:prstGeom prst="rect">
            <a:avLst/>
          </a:prstGeom>
        </p:spPr>
      </p:pic>
      <p:pic>
        <p:nvPicPr>
          <p:cNvPr id="5" name="Picture 4" descr="A picture containing text, sock&#10;&#10;Description automatically generated">
            <a:extLst>
              <a:ext uri="{FF2B5EF4-FFF2-40B4-BE49-F238E27FC236}">
                <a16:creationId xmlns:a16="http://schemas.microsoft.com/office/drawing/2014/main" id="{668CA635-5383-B34C-9C8F-A1F437B42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411" y="3749675"/>
            <a:ext cx="2257622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DF6E9E-DE19-E649-AE1B-B2B7A187455B}"/>
              </a:ext>
            </a:extLst>
          </p:cNvPr>
          <p:cNvSpPr txBox="1"/>
          <p:nvPr/>
        </p:nvSpPr>
        <p:spPr>
          <a:xfrm>
            <a:off x="6520485" y="4598055"/>
            <a:ext cx="1848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 to Cart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3D0AD-3FB9-BC4D-B916-066F26955B71}"/>
              </a:ext>
            </a:extLst>
          </p:cNvPr>
          <p:cNvSpPr txBox="1"/>
          <p:nvPr/>
        </p:nvSpPr>
        <p:spPr>
          <a:xfrm>
            <a:off x="4126798" y="4598055"/>
            <a:ext cx="1544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Checkout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59DD-BAB9-4347-81D8-4DD4305DE560}"/>
              </a:ext>
            </a:extLst>
          </p:cNvPr>
          <p:cNvSpPr txBox="1"/>
          <p:nvPr/>
        </p:nvSpPr>
        <p:spPr>
          <a:xfrm>
            <a:off x="838200" y="3871768"/>
            <a:ext cx="24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Pick up in store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EFFA3-F397-8343-A73F-2C0693E77C35}"/>
              </a:ext>
            </a:extLst>
          </p:cNvPr>
          <p:cNvSpPr txBox="1"/>
          <p:nvPr/>
        </p:nvSpPr>
        <p:spPr>
          <a:xfrm>
            <a:off x="1635148" y="5439327"/>
            <a:ext cx="809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498F61-2DF3-A901-9FC7-BE4CBC9EA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129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78F57-1A6B-FFB7-A183-1BF1CCBB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Events</a:t>
            </a:r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825C46F-88B5-516A-604B-28B97A4D5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1355"/>
            <a:ext cx="10515600" cy="3919877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2B9A83-AC47-E679-C5AA-3B8BB756C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315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6A45-2238-55FF-CE54-48924E89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D8E3B-968B-4D37-C3B0-0F48FD58AE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Infrastructure teams will setup rules that trigger alerts:</a:t>
            </a:r>
          </a:p>
          <a:p>
            <a:r>
              <a:rPr lang="en-US" dirty="0"/>
              <a:t>CPU, memory, or disk usage hit 80%</a:t>
            </a:r>
          </a:p>
          <a:p>
            <a:r>
              <a:rPr lang="en-US" dirty="0"/>
              <a:t>Services are unreachable for more than 10 </a:t>
            </a:r>
            <a:r>
              <a:rPr lang="en-US" dirty="0" err="1"/>
              <a:t>ms</a:t>
            </a:r>
            <a:endParaRPr lang="en-US" dirty="0"/>
          </a:p>
          <a:p>
            <a:r>
              <a:rPr lang="en-US" dirty="0"/>
              <a:t>90% percentile of response request times above some level (e.g., 200 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3" name="Picture 4" descr="Notification Content and Behavior">
            <a:extLst>
              <a:ext uri="{FF2B5EF4-FFF2-40B4-BE49-F238E27FC236}">
                <a16:creationId xmlns:a16="http://schemas.microsoft.com/office/drawing/2014/main" id="{E5852095-6230-5F4E-F259-0E18110F50B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847" y="1715294"/>
            <a:ext cx="4196953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300520-01E8-CA6E-43F1-EFE156CD7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207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8E98D-0959-97CB-4B01-E1F5D4409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Alerting Thresholds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E00DE3A-2DC4-04EF-9241-8253EDD8822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1829594"/>
            <a:ext cx="92456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8BD128-FCA2-21B3-4FC1-76AB11D95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57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6A45-2238-55FF-CE54-48924E89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Communicating Alerts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D8E3B-968B-4D37-C3B0-0F48FD58AE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Datadog can be configured to integrate with several delivery services for alerts:</a:t>
            </a:r>
          </a:p>
          <a:p>
            <a:pPr lvl="1"/>
            <a:r>
              <a:rPr lang="en-US" dirty="0"/>
              <a:t>Slack messages</a:t>
            </a:r>
          </a:p>
          <a:p>
            <a:pPr lvl="1"/>
            <a:r>
              <a:rPr lang="en-US" dirty="0"/>
              <a:t>Text / email</a:t>
            </a:r>
          </a:p>
          <a:p>
            <a:pPr lvl="1"/>
            <a:r>
              <a:rPr lang="en-US" dirty="0"/>
              <a:t>App notifications using PagerDuty</a:t>
            </a:r>
          </a:p>
          <a:p>
            <a:endParaRPr lang="en-US" dirty="0"/>
          </a:p>
        </p:txBody>
      </p:sp>
      <p:pic>
        <p:nvPicPr>
          <p:cNvPr id="3076" name="Picture 4" descr="Notification Content and Behavior">
            <a:extLst>
              <a:ext uri="{FF2B5EF4-FFF2-40B4-BE49-F238E27FC236}">
                <a16:creationId xmlns:a16="http://schemas.microsoft.com/office/drawing/2014/main" id="{9AE31972-6D08-A9B7-1082-83C309389C0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847" y="1715294"/>
            <a:ext cx="4196953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FA1E2A-B3B1-745F-F2AF-7B1D618AB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30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4C944-D197-4540-D682-79B71815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PagerDuty</a:t>
            </a:r>
          </a:p>
        </p:txBody>
      </p:sp>
      <p:pic>
        <p:nvPicPr>
          <p:cNvPr id="6146" name="Picture 2" descr="PagerDuty Introduces Team Organization Feature | PagerDuty">
            <a:extLst>
              <a:ext uri="{FF2B5EF4-FFF2-40B4-BE49-F238E27FC236}">
                <a16:creationId xmlns:a16="http://schemas.microsoft.com/office/drawing/2014/main" id="{CF04D26B-74F1-9A80-745D-444F086E07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20" y="1825625"/>
            <a:ext cx="866156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81C6F-3B3E-584A-B46E-CBCA5012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8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F60A0-696E-B82D-D3F9-C602FFDD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for User-Triggered Events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DB05F-4E6E-74AB-8716-53A1C92442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UI interactions</a:t>
            </a:r>
          </a:p>
          <a:p>
            <a:pPr lvl="1"/>
            <a:r>
              <a:rPr lang="en-US" dirty="0"/>
              <a:t>button clicks</a:t>
            </a:r>
          </a:p>
          <a:p>
            <a:pPr lvl="1"/>
            <a:r>
              <a:rPr lang="en-US" dirty="0"/>
              <a:t>abandoning a form before completion</a:t>
            </a:r>
          </a:p>
          <a:p>
            <a:r>
              <a:rPr lang="en-US" dirty="0"/>
              <a:t>Client-server interactions</a:t>
            </a:r>
          </a:p>
          <a:p>
            <a:pPr lvl="1"/>
            <a:r>
              <a:rPr lang="en-US" dirty="0"/>
              <a:t>page load</a:t>
            </a:r>
          </a:p>
          <a:p>
            <a:pPr lvl="1"/>
            <a:r>
              <a:rPr lang="en-US" dirty="0"/>
              <a:t>search</a:t>
            </a:r>
          </a:p>
          <a:p>
            <a:pPr lvl="1"/>
            <a:r>
              <a:rPr lang="en-US" dirty="0"/>
              <a:t>play song</a:t>
            </a:r>
          </a:p>
          <a:p>
            <a:endParaRPr lang="en-US" dirty="0"/>
          </a:p>
        </p:txBody>
      </p:sp>
      <p:pic>
        <p:nvPicPr>
          <p:cNvPr id="1026" name="Picture 2" descr="Human Computer Interaction Icon - Download in Colored Outline Style">
            <a:extLst>
              <a:ext uri="{FF2B5EF4-FFF2-40B4-BE49-F238E27FC236}">
                <a16:creationId xmlns:a16="http://schemas.microsoft.com/office/drawing/2014/main" id="{667C406D-7F7F-9348-880E-BD969912EF0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400" y="2375694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B8B6D-8B20-BEDF-E7BC-4D8BF49E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06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15532-608F-FAB7-23FE-4EA9B56F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B39CE-EB78-74AC-CB7E-2CEEDEA15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Don't need real-time transmission of events</a:t>
            </a:r>
          </a:p>
          <a:p>
            <a:r>
              <a:rPr lang="en-US" dirty="0"/>
              <a:t>Events will be processed in batches</a:t>
            </a:r>
          </a:p>
          <a:p>
            <a:r>
              <a:rPr lang="en-US" dirty="0"/>
              <a:t>For efficiency purposes, might as well transmit and store logs instead of individual events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A9100-0995-CD30-3146-BD6A152D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228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3F4FF-7B22-41DB-50F2-C9AEBBF05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Log Collection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B615BE1A-13DA-8DC9-D41C-DFB3E88F12D7}"/>
              </a:ext>
            </a:extLst>
          </p:cNvPr>
          <p:cNvSpPr/>
          <p:nvPr/>
        </p:nvSpPr>
        <p:spPr>
          <a:xfrm>
            <a:off x="987972" y="2322786"/>
            <a:ext cx="2301766" cy="1106214"/>
          </a:xfrm>
          <a:prstGeom prst="frame">
            <a:avLst>
              <a:gd name="adj1" fmla="val 299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FAD3E-2635-67CA-1ECB-E5B729197DD2}"/>
              </a:ext>
            </a:extLst>
          </p:cNvPr>
          <p:cNvSpPr txBox="1"/>
          <p:nvPr/>
        </p:nvSpPr>
        <p:spPr>
          <a:xfrm>
            <a:off x="1308339" y="2460394"/>
            <a:ext cx="16610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User-Facing</a:t>
            </a:r>
            <a:br>
              <a:rPr lang="en-US" sz="2400" b="1" dirty="0"/>
            </a:br>
            <a:r>
              <a:rPr lang="en-US" sz="2400" b="1" dirty="0"/>
              <a:t>Service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2A21FEDE-E899-AB05-5A90-24C886A50770}"/>
              </a:ext>
            </a:extLst>
          </p:cNvPr>
          <p:cNvSpPr/>
          <p:nvPr/>
        </p:nvSpPr>
        <p:spPr>
          <a:xfrm>
            <a:off x="3063765" y="4619296"/>
            <a:ext cx="4451132" cy="2023242"/>
          </a:xfrm>
          <a:prstGeom prst="frame">
            <a:avLst>
              <a:gd name="adj1" fmla="val 299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5FF90B-8E40-E5F3-6CA4-16BA11626482}"/>
              </a:ext>
            </a:extLst>
          </p:cNvPr>
          <p:cNvSpPr txBox="1"/>
          <p:nvPr/>
        </p:nvSpPr>
        <p:spPr>
          <a:xfrm>
            <a:off x="3063765" y="4619296"/>
            <a:ext cx="1615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File System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94370EBF-D52E-3721-216D-8B56C4F254FB}"/>
              </a:ext>
            </a:extLst>
          </p:cNvPr>
          <p:cNvSpPr/>
          <p:nvPr/>
        </p:nvSpPr>
        <p:spPr>
          <a:xfrm>
            <a:off x="3389586" y="5267574"/>
            <a:ext cx="2516944" cy="1106214"/>
          </a:xfrm>
          <a:prstGeom prst="frame">
            <a:avLst>
              <a:gd name="adj1" fmla="val 299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E9EE5-FE3C-50A2-1A13-80964206AF21}"/>
              </a:ext>
            </a:extLst>
          </p:cNvPr>
          <p:cNvSpPr txBox="1"/>
          <p:nvPr/>
        </p:nvSpPr>
        <p:spPr>
          <a:xfrm>
            <a:off x="5987771" y="5446028"/>
            <a:ext cx="631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Log</a:t>
            </a:r>
            <a:br>
              <a:rPr lang="en-US" sz="2400" b="1" dirty="0"/>
            </a:br>
            <a:r>
              <a:rPr lang="en-US" sz="2400" b="1" dirty="0"/>
              <a:t>File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92588A22-DD7A-ACC2-F74F-F07E7A30341C}"/>
              </a:ext>
            </a:extLst>
          </p:cNvPr>
          <p:cNvSpPr/>
          <p:nvPr/>
        </p:nvSpPr>
        <p:spPr>
          <a:xfrm>
            <a:off x="5213131" y="2322786"/>
            <a:ext cx="2301766" cy="1106214"/>
          </a:xfrm>
          <a:prstGeom prst="frame">
            <a:avLst>
              <a:gd name="adj1" fmla="val 299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89E94C-4965-BA9B-6EF6-0305479ADA2D}"/>
              </a:ext>
            </a:extLst>
          </p:cNvPr>
          <p:cNvSpPr txBox="1"/>
          <p:nvPr/>
        </p:nvSpPr>
        <p:spPr>
          <a:xfrm>
            <a:off x="5378812" y="2460394"/>
            <a:ext cx="1970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Log Collection</a:t>
            </a:r>
            <a:br>
              <a:rPr lang="en-US" sz="2400" b="1" dirty="0"/>
            </a:br>
            <a:r>
              <a:rPr lang="en-US" sz="2400" b="1" dirty="0"/>
              <a:t>Agent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133677-B8DD-2BE1-E976-B0634E94182B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289738" y="2875893"/>
            <a:ext cx="2281797" cy="240780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F5497E-2E38-378B-9F95-6C091346C706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119658" y="3429000"/>
            <a:ext cx="1244356" cy="185469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ame 16">
            <a:extLst>
              <a:ext uri="{FF2B5EF4-FFF2-40B4-BE49-F238E27FC236}">
                <a16:creationId xmlns:a16="http://schemas.microsoft.com/office/drawing/2014/main" id="{1CAEAA5F-7195-3A6E-7E66-190770B8B085}"/>
              </a:ext>
            </a:extLst>
          </p:cNvPr>
          <p:cNvSpPr/>
          <p:nvPr/>
        </p:nvSpPr>
        <p:spPr>
          <a:xfrm>
            <a:off x="9052034" y="2322786"/>
            <a:ext cx="2301766" cy="1106214"/>
          </a:xfrm>
          <a:prstGeom prst="frame">
            <a:avLst>
              <a:gd name="adj1" fmla="val 299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D85A17-CF0B-A758-B276-FB67F5B58D23}"/>
              </a:ext>
            </a:extLst>
          </p:cNvPr>
          <p:cNvSpPr txBox="1"/>
          <p:nvPr/>
        </p:nvSpPr>
        <p:spPr>
          <a:xfrm>
            <a:off x="9626611" y="2460394"/>
            <a:ext cx="11526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Storage</a:t>
            </a:r>
            <a:br>
              <a:rPr lang="en-US" sz="2400" b="1" dirty="0"/>
            </a:br>
            <a:r>
              <a:rPr lang="en-US" sz="2400" b="1" dirty="0"/>
              <a:t>Service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08C686-F7C9-5A0C-8AD1-557B8C3DC0A1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7514897" y="2875893"/>
            <a:ext cx="153713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BCA9BD4-E4DD-44CE-5F2F-61CAAE1DF4EE}"/>
              </a:ext>
            </a:extLst>
          </p:cNvPr>
          <p:cNvCxnSpPr/>
          <p:nvPr/>
        </p:nvCxnSpPr>
        <p:spPr>
          <a:xfrm>
            <a:off x="3887664" y="5267574"/>
            <a:ext cx="0" cy="1048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61B54AF-990B-A1B2-45B7-1A650DABBDF2}"/>
              </a:ext>
            </a:extLst>
          </p:cNvPr>
          <p:cNvCxnSpPr/>
          <p:nvPr/>
        </p:nvCxnSpPr>
        <p:spPr>
          <a:xfrm>
            <a:off x="4361340" y="5296198"/>
            <a:ext cx="0" cy="1048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900CCD3-76B2-4BDC-BC7D-CCAE7DB4F903}"/>
              </a:ext>
            </a:extLst>
          </p:cNvPr>
          <p:cNvCxnSpPr/>
          <p:nvPr/>
        </p:nvCxnSpPr>
        <p:spPr>
          <a:xfrm>
            <a:off x="4867967" y="5267574"/>
            <a:ext cx="0" cy="1048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CE08050-C215-22C6-8831-D026B84F2D9C}"/>
              </a:ext>
            </a:extLst>
          </p:cNvPr>
          <p:cNvCxnSpPr/>
          <p:nvPr/>
        </p:nvCxnSpPr>
        <p:spPr>
          <a:xfrm>
            <a:off x="5378812" y="5267574"/>
            <a:ext cx="0" cy="10489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0C1AB64-37D8-D667-786D-35F21D37C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26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3D06-8A1F-6DA9-E1EB-188F745C4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Fluentd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AB88E-D7F1-77A3-EC79-9752900333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Fluentd</a:t>
            </a:r>
            <a:r>
              <a:rPr lang="en-US" dirty="0"/>
              <a:t> is an example of a log collection tool</a:t>
            </a:r>
          </a:p>
          <a:p>
            <a:r>
              <a:rPr lang="en-US" dirty="0"/>
              <a:t>Runs on the server alongside the processes being monitored</a:t>
            </a:r>
          </a:p>
          <a:p>
            <a:r>
              <a:rPr lang="en-US" dirty="0" err="1"/>
              <a:t>Fluentd</a:t>
            </a:r>
            <a:r>
              <a:rPr lang="en-US" dirty="0"/>
              <a:t> is configured with</a:t>
            </a:r>
          </a:p>
          <a:p>
            <a:pPr lvl="1"/>
            <a:r>
              <a:rPr lang="en-US" dirty="0"/>
              <a:t>log paths to monitor</a:t>
            </a:r>
          </a:p>
          <a:p>
            <a:pPr lvl="1"/>
            <a:r>
              <a:rPr lang="en-US" dirty="0"/>
              <a:t>the details for the receiving service</a:t>
            </a:r>
          </a:p>
        </p:txBody>
      </p:sp>
      <p:pic>
        <p:nvPicPr>
          <p:cNvPr id="1026" name="Picture 2" descr="fluentd - Official Image | Docker Hub">
            <a:extLst>
              <a:ext uri="{FF2B5EF4-FFF2-40B4-BE49-F238E27FC236}">
                <a16:creationId xmlns:a16="http://schemas.microsoft.com/office/drawing/2014/main" id="{82AF17CB-2AC7-5C80-71F9-F4BFA313528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00" y="2223294"/>
            <a:ext cx="39878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797FFF-26E6-06C3-75CB-D1D3CCF9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77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BAE30-2E00-BA4D-84B0-D807632CA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Clickstream Data</a:t>
            </a:r>
          </a:p>
        </p:txBody>
      </p:sp>
      <p:pic>
        <p:nvPicPr>
          <p:cNvPr id="1026" name="Picture 2" descr="clickstream-data-img8">
            <a:extLst>
              <a:ext uri="{FF2B5EF4-FFF2-40B4-BE49-F238E27FC236}">
                <a16:creationId xmlns:a16="http://schemas.microsoft.com/office/drawing/2014/main" id="{2A86734F-8701-AC46-A693-EEC4DFC26C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15" y="1690688"/>
            <a:ext cx="1115117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F09B5A-71AC-544A-931F-D9761C99AFB3}"/>
              </a:ext>
            </a:extLst>
          </p:cNvPr>
          <p:cNvSpPr txBox="1"/>
          <p:nvPr/>
        </p:nvSpPr>
        <p:spPr>
          <a:xfrm>
            <a:off x="397565" y="5516217"/>
            <a:ext cx="755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mixedanalytics.com</a:t>
            </a:r>
            <a:r>
              <a:rPr lang="en-US" dirty="0">
                <a:hlinkClick r:id="rId3"/>
              </a:rPr>
              <a:t>/blog/</a:t>
            </a:r>
            <a:r>
              <a:rPr lang="en-US" dirty="0" err="1">
                <a:hlinkClick r:id="rId3"/>
              </a:rPr>
              <a:t>quickstart</a:t>
            </a:r>
            <a:r>
              <a:rPr lang="en-US" dirty="0">
                <a:hlinkClick r:id="rId3"/>
              </a:rPr>
              <a:t>-google-analytics-clickstream-data/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6D2996-832D-7F8E-B964-B576CB15C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921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0BA9E-57A7-2CA7-D84C-35ECC2FB6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8E407-0EEF-C15B-9A11-F5C557A3C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logging in Python</a:t>
            </a:r>
          </a:p>
          <a:p>
            <a:r>
              <a:rPr lang="en-US" dirty="0"/>
              <a:t>Structured logging</a:t>
            </a:r>
          </a:p>
          <a:p>
            <a:r>
              <a:rPr lang="en-US" dirty="0"/>
              <a:t>Log aggregation services</a:t>
            </a:r>
          </a:p>
          <a:p>
            <a:r>
              <a:rPr lang="en-US" dirty="0"/>
              <a:t>Batch log collection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DDAA3-7E50-D664-3531-67EFD09E3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36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6A45-2238-55FF-CE54-48924E89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BD8E3B-968B-4D37-C3B0-0F48FD58AE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Logs are the stream of aggregated, time-ordered events collected from the output streams of all running processes and backing services. </a:t>
            </a:r>
          </a:p>
          <a:p>
            <a:r>
              <a:rPr lang="en-US" dirty="0"/>
              <a:t>Logs provide visibility into the behavior of a running app.</a:t>
            </a:r>
          </a:p>
          <a:p>
            <a:r>
              <a:rPr lang="en-US" dirty="0"/>
              <a:t>In server-based environments they are commonly written to a file on disk (a “logfile”); but this is only an output format.</a:t>
            </a:r>
          </a:p>
          <a:p>
            <a:r>
              <a:rPr lang="en-US" dirty="0"/>
              <a:t>Logs have no fixed beginning or end, but flow continuously as long as the app is operating.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1EEC9E-B177-51B0-12D4-FDD4C5F9321F}"/>
              </a:ext>
            </a:extLst>
          </p:cNvPr>
          <p:cNvSpPr txBox="1"/>
          <p:nvPr/>
        </p:nvSpPr>
        <p:spPr>
          <a:xfrm>
            <a:off x="462455" y="6495393"/>
            <a:ext cx="2503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https://12factor.net/logs</a:t>
            </a:r>
            <a:endParaRPr lang="en-US" dirty="0"/>
          </a:p>
        </p:txBody>
      </p:sp>
      <p:pic>
        <p:nvPicPr>
          <p:cNvPr id="2050" name="Picture 2" descr="What is a server log file? What's in it? Why should I care? - Portent">
            <a:extLst>
              <a:ext uri="{FF2B5EF4-FFF2-40B4-BE49-F238E27FC236}">
                <a16:creationId xmlns:a16="http://schemas.microsoft.com/office/drawing/2014/main" id="{C01F5EFC-C735-E6C3-1008-962A2990E5A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569" y="1825625"/>
            <a:ext cx="479486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D4D41-7F70-02B6-284A-341CB92C4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38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CB46-9DF6-C8D4-34DD-2EB38E9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Logging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6F71-6D2A-5168-3D36-923AE047B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relatively featureful logging module is distributed with the Python standard library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Logging to standard error (default) or files</a:t>
            </a:r>
          </a:p>
          <a:p>
            <a:r>
              <a:rPr lang="en-US" dirty="0"/>
              <a:t>Multiple logging levels</a:t>
            </a:r>
          </a:p>
          <a:p>
            <a:r>
              <a:rPr lang="en-US" dirty="0"/>
              <a:t>Configurable log string formats (e.g., include the name of the calling Python module or function)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462FD-8F41-DB83-0E7B-2B0B6FA2F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80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CB46-9DF6-C8D4-34DD-2EB38E920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Logging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27DA6-D8B7-34D8-7AC0-7D62E82F7D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96F71-6D2A-5168-3D36-923AE047B7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import logging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will print a message to the console</a:t>
            </a:r>
          </a:p>
          <a:p>
            <a:pPr marL="0" indent="0">
              <a:buNone/>
            </a:pPr>
            <a:r>
              <a:rPr lang="en-US" dirty="0" err="1"/>
              <a:t>logging.warning</a:t>
            </a:r>
            <a:r>
              <a:rPr lang="en-US" dirty="0"/>
              <a:t>('Watch out!')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C3C1DC-761B-049B-260D-6D0ABE798A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Console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BE9E3D-893D-D369-BF50-6DB55EDF410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WARNING:root:Watch</a:t>
            </a:r>
            <a:r>
              <a:rPr lang="en-US" dirty="0"/>
              <a:t> out!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32BFE-E9C7-AFB4-7CCF-C24DE30F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30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4E153-999D-C0AE-A6BA-353BD7958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CF019-DE8B-3CFD-E7E5-68E1F1A24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Logging libraries require that log entries are characterized by severity: info, debug, warning, error, and critical</a:t>
            </a:r>
          </a:p>
          <a:p>
            <a:r>
              <a:rPr lang="en-US" dirty="0"/>
              <a:t>A log entry are generated by calling the corresponding method on the logger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logger.info</a:t>
            </a:r>
            <a:r>
              <a:rPr lang="en-US" dirty="0"/>
              <a:t>("This is my log message")</a:t>
            </a:r>
            <a:br>
              <a:rPr lang="en-US" dirty="0"/>
            </a:br>
            <a:endParaRPr lang="en-US" dirty="0"/>
          </a:p>
          <a:p>
            <a:r>
              <a:rPr lang="en-US" dirty="0"/>
              <a:t>Loggers can be configured at run time to report all log messages above a severity threshold and ignore the rest</a:t>
            </a:r>
          </a:p>
          <a:p>
            <a:pPr lvl="1"/>
            <a:r>
              <a:rPr lang="en-US" dirty="0"/>
              <a:t>E.g., ignore info / debug entries, display warnings and errors</a:t>
            </a:r>
          </a:p>
          <a:p>
            <a:pPr lvl="1"/>
            <a:r>
              <a:rPr lang="en-US" dirty="0"/>
              <a:t>Allows logging aggressively without hurting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B897C-8754-8F22-E9F6-B761C07E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927BECA-2632-FF4D-B1F6-732EE86C216F}" vid="{0AC0585D-DCCE-EA4D-8F6B-9D248ABFCA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1479</Words>
  <Application>Microsoft Macintosh PowerPoint</Application>
  <PresentationFormat>Widescreen</PresentationFormat>
  <Paragraphs>231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Event Logging</vt:lpstr>
      <vt:lpstr>Digital Advertising</vt:lpstr>
      <vt:lpstr>Digital Advertising</vt:lpstr>
      <vt:lpstr>Clickstream Data</vt:lpstr>
      <vt:lpstr>Summary</vt:lpstr>
      <vt:lpstr>Logging</vt:lpstr>
      <vt:lpstr>Python Logging</vt:lpstr>
      <vt:lpstr>Python Logging</vt:lpstr>
      <vt:lpstr>Logging levels</vt:lpstr>
      <vt:lpstr>Python Logging</vt:lpstr>
      <vt:lpstr>Logging Level Guidance</vt:lpstr>
      <vt:lpstr>Logging Level Guidance</vt:lpstr>
      <vt:lpstr>Configuring the Logger</vt:lpstr>
      <vt:lpstr>Logging to a File</vt:lpstr>
      <vt:lpstr>Changing Log Message Format</vt:lpstr>
      <vt:lpstr>Changing Log Message Format</vt:lpstr>
      <vt:lpstr>Per-Module Logging</vt:lpstr>
      <vt:lpstr>Problem: Logs are not Easily Parsed</vt:lpstr>
      <vt:lpstr>Structured Logging</vt:lpstr>
      <vt:lpstr>Logging Schema</vt:lpstr>
      <vt:lpstr>Log Event Serialization</vt:lpstr>
      <vt:lpstr>Python structlog package</vt:lpstr>
      <vt:lpstr>structlog Configuration</vt:lpstr>
      <vt:lpstr>Log Collection and Aggregation Service</vt:lpstr>
      <vt:lpstr>Dashboard (Grafana)</vt:lpstr>
      <vt:lpstr>Two Data Types</vt:lpstr>
      <vt:lpstr>Datadog Architecture</vt:lpstr>
      <vt:lpstr>Sending Metrics</vt:lpstr>
      <vt:lpstr>Dashboard Metrics</vt:lpstr>
      <vt:lpstr>Sending Events</vt:lpstr>
      <vt:lpstr>Alerts</vt:lpstr>
      <vt:lpstr>Configuring Alerting Thresholds</vt:lpstr>
      <vt:lpstr>Communicating Alerts</vt:lpstr>
      <vt:lpstr>PagerDuty</vt:lpstr>
      <vt:lpstr>Logging for User-Triggered Events</vt:lpstr>
      <vt:lpstr>Requirements</vt:lpstr>
      <vt:lpstr>Batch Log Collection</vt:lpstr>
      <vt:lpstr>Fluentd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Logging</dc:title>
  <dc:creator>Nowling, RJ</dc:creator>
  <cp:lastModifiedBy>Nowling, RJ</cp:lastModifiedBy>
  <cp:revision>3</cp:revision>
  <dcterms:created xsi:type="dcterms:W3CDTF">2023-03-09T21:43:32Z</dcterms:created>
  <dcterms:modified xsi:type="dcterms:W3CDTF">2023-03-16T13:35:38Z</dcterms:modified>
</cp:coreProperties>
</file>